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347" r:id="rId4"/>
    <p:sldId id="303" r:id="rId5"/>
    <p:sldId id="365" r:id="rId6"/>
    <p:sldId id="364" r:id="rId7"/>
    <p:sldId id="366" r:id="rId8"/>
    <p:sldId id="363" r:id="rId9"/>
    <p:sldId id="348" r:id="rId10"/>
    <p:sldId id="367" r:id="rId11"/>
    <p:sldId id="349" r:id="rId12"/>
    <p:sldId id="368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9" r:id="rId27"/>
    <p:sldId id="346" r:id="rId28"/>
  </p:sldIdLst>
  <p:sldSz cx="12192000" cy="6858000"/>
  <p:notesSz cx="6858000" cy="9144000"/>
  <p:embeddedFontLst>
    <p:embeddedFont>
      <p:font typeface="D2Coding" panose="020B0609020101020101" pitchFamily="49" charset="-127"/>
      <p:regular r:id="rId29"/>
      <p:bold r:id="rId30"/>
    </p:embeddedFont>
    <p:embeddedFont>
      <p:font typeface="CookieRun Black" panose="020B0600000101010101" pitchFamily="50" charset="-127"/>
      <p:bold r:id="rId31"/>
    </p:embeddedFont>
    <p:embeddedFont>
      <p:font typeface="CookieRun Bold" panose="020B0600000101010101" pitchFamily="50" charset="-127"/>
      <p:bold r:id="rId32"/>
    </p:embeddedFont>
    <p:embeddedFont>
      <p:font typeface="Soul 스케치" panose="02030903000000000000" pitchFamily="18" charset="-127"/>
      <p:regular r:id="rId33"/>
    </p:embeddedFont>
    <p:embeddedFont>
      <p:font typeface="Soul 타이틀" panose="02030903000000000000" pitchFamily="18" charset="-127"/>
      <p:regular r:id="rId34"/>
    </p:embeddedFont>
    <p:embeddedFont>
      <p:font typeface="런닝맨 전소민체" panose="02000503000000020003" pitchFamily="2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907FE-D1AD-4909-BD1C-6F93CD7F7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9C55A6-8910-4C5F-9C19-0A74D5FE9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B7D19-0A5A-4F83-AB7C-F00D984B3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A42C3-00B7-40D2-BB9D-8CC6CECC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4D82BC-A8A9-4E1B-8AF7-F80B35E8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3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6053F-924A-4712-BA4F-4C1B748C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8F1C07-4C0F-4E7D-AE3A-477817829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64E5F7-996A-4930-84F8-924B883F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34A58-A572-42A9-8963-D65CD8B71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6EB53C-7B41-4B99-9A3A-416E8977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39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316420-3C81-459C-8116-798E5055B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857F46-E488-4248-81DE-89DBC88B4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0E6E6-3F06-45A0-AA68-BAB94966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74A72-74F1-45C4-A544-0F39B4D43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7C1AC2-9C6C-4B19-981C-3CEA59CF6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15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CC1E2-39B2-40AB-BB20-90CA7BF1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E71EA-D16C-4D77-9648-BE4EAF581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3435CF-FCEE-4687-8AE3-2CA1BD15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F840D0-9377-448C-8773-D08CCFFF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B13B67-4350-4F9C-ABD1-842C3C98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A1723-8114-479C-8DE0-53EE29C4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B63739-E2C1-46C2-909E-AF686600A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A85B5-E682-4E07-B042-A9B1E778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6DD4CA-654F-460E-B5E4-27F850C2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BAC10-B3CD-4C08-ABAD-E90527349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08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91EB2-439A-47CE-B263-AB57F020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C75F2-D319-4A5C-9217-81A67186D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A17C2C-3E72-4F7B-B2E5-B100097A0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AC7EF4-2362-484B-8543-9958A5BA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1010F-269E-4E38-AC07-71F2B7F96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EF2047-5FB9-484F-962F-53FE151B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88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D0027-92D3-47C0-AC0E-FF2B19D34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A3CD78-7ED0-4099-AEC1-580C05FD2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3A43A5-E0B7-40F2-9017-C122D8BA7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7AEDF4-BA4F-4552-8F62-99498BC3CC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BDA2D1-4DA9-416B-8E38-F0F121719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354B76-80C5-413A-AA87-05C296970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2C729-E9A1-4B4D-87F7-A00E6151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42A908-D660-436A-B3AA-7DA49F83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337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73252-C885-49E2-8193-15E3CBA8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4B256F-A23A-496C-B9BE-C8124B28C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77BFE2-B8B9-466B-AFE7-A89DA206B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210D20-207B-4163-BAEA-ADE4DB550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74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62F1C3-DD6F-4DD2-B73F-CECB3133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502E3B-7DA3-422D-BD87-C94BE44A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D23745-10BC-4AF3-B63F-9A38DFE98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27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4A4A2-9F26-4AC0-AF20-B9C67CE1B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F63780-20CC-44BD-BD1E-C470870F7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26E4B2-EAF7-4676-84DC-430049E0F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BDF679-EEFE-459E-AB47-67BB55546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675A3F-9230-4EAA-9476-E0C8F6EC9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4F8B8D-04DC-45AE-BC7C-5913DB944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87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596CD-07EC-4F2A-A6D2-5E17265A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E0139B-47A9-45ED-AE15-189EE7446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37BD29-1E2D-44E5-BFA2-0074130AB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688676-0EEA-4367-A0F9-CE653D45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F024-91A5-427F-B315-B326E270489E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D43AA3-450B-4531-82C1-F286ACFAD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C2F7E2-8872-40A2-8D08-E108E82A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78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CC9550-C294-4223-83FF-8ECCFD129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E1751F-59F1-407F-8B72-12284E16E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DB2FDA-148F-4B05-8520-E6907F7737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0F024-91A5-427F-B315-B326E270489E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EFAB4E-7149-44FF-BFAD-ADF83A3D8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13DBC-0C79-4D5F-9AB7-8EEBA119C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D7FE-EDF6-4052-A291-85DDF4B8C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83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kaggle.com/c/titanic/dat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marutitech.com/businesses-reinforcement-learning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cyc1am3n.github.io/2018/10/09/my-first-kaggle-competition_titanic.html" TargetMode="External"/><Relationship Id="rId3" Type="http://schemas.openxmlformats.org/officeDocument/2006/relationships/hyperlink" Target="https://leechamin.tistory.com/26?category=827902" TargetMode="External"/><Relationship Id="rId7" Type="http://schemas.openxmlformats.org/officeDocument/2006/relationships/hyperlink" Target="https://ggodong.tistory.com/2" TargetMode="External"/><Relationship Id="rId12" Type="http://schemas.openxmlformats.org/officeDocument/2006/relationships/hyperlink" Target="https://book.coalastudy.com/data-science-lv1/week1/stage3" TargetMode="External"/><Relationship Id="rId2" Type="http://schemas.openxmlformats.org/officeDocument/2006/relationships/hyperlink" Target="https://wikidocs.net/2169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aggle-kr.tistory.com/32" TargetMode="External"/><Relationship Id="rId11" Type="http://schemas.openxmlformats.org/officeDocument/2006/relationships/hyperlink" Target="https://writeren.tistory.com/68" TargetMode="External"/><Relationship Id="rId5" Type="http://schemas.openxmlformats.org/officeDocument/2006/relationships/hyperlink" Target="https://subinium.github.io/kaggle-tutorial/" TargetMode="External"/><Relationship Id="rId10" Type="http://schemas.openxmlformats.org/officeDocument/2006/relationships/hyperlink" Target="http://hero4earth.com/blog/projects/2018/01/09/Titanic_Prediction_project/" TargetMode="External"/><Relationship Id="rId4" Type="http://schemas.openxmlformats.org/officeDocument/2006/relationships/hyperlink" Target="http://solarisailab.com/deep-learning" TargetMode="External"/><Relationship Id="rId9" Type="http://schemas.openxmlformats.org/officeDocument/2006/relationships/hyperlink" Target="https://titanic-survivor.herokuapp.com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bioinfo0421.tistory.com/217" TargetMode="External"/><Relationship Id="rId3" Type="http://schemas.openxmlformats.org/officeDocument/2006/relationships/hyperlink" Target="https://dataitgirls2.github.io/tutorial/Tutorial_180705_PythonReview_Lamda.html" TargetMode="External"/><Relationship Id="rId7" Type="http://schemas.openxmlformats.org/officeDocument/2006/relationships/hyperlink" Target="https://mainia.tistory.com/5842" TargetMode="External"/><Relationship Id="rId2" Type="http://schemas.openxmlformats.org/officeDocument/2006/relationships/hyperlink" Target="https://blog.chulgil.me/how-to-make-blog-using-github-5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ost.naver.com/viewer/postView.nhn?volumeNo=24627826&amp;memberNo=42458017" TargetMode="External"/><Relationship Id="rId11" Type="http://schemas.openxmlformats.org/officeDocument/2006/relationships/hyperlink" Target="https://dbr.donga.com/article/view/1303/article_no/9367" TargetMode="External"/><Relationship Id="rId5" Type="http://schemas.openxmlformats.org/officeDocument/2006/relationships/hyperlink" Target="https://gomcine.tistory.com/entry/&#47672;&#49888;&#47084;&#45789;-&#44277;&#48512;-&#49692;&#49436;-&#48143;-&#48169;&#48277;-&#44053;&#51032;-&#51221;&#47532;" TargetMode="External"/><Relationship Id="rId10" Type="http://schemas.openxmlformats.org/officeDocument/2006/relationships/hyperlink" Target="https://wikidocs.net/41841" TargetMode="External"/><Relationship Id="rId4" Type="http://schemas.openxmlformats.org/officeDocument/2006/relationships/hyperlink" Target="https://elicesupporters.gitbook.io/support/3/undefined-6/1-1" TargetMode="External"/><Relationship Id="rId9" Type="http://schemas.openxmlformats.org/officeDocument/2006/relationships/hyperlink" Target="https://github.com/modulabs/modu-awesome-lists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bioinfo0421.tistory.com/217" TargetMode="External"/><Relationship Id="rId3" Type="http://schemas.openxmlformats.org/officeDocument/2006/relationships/hyperlink" Target="https://dataitgirls2.github.io/tutorial/Tutorial_180705_PythonReview_Lamda.html" TargetMode="External"/><Relationship Id="rId7" Type="http://schemas.openxmlformats.org/officeDocument/2006/relationships/hyperlink" Target="https://mainia.tistory.com/5842" TargetMode="External"/><Relationship Id="rId2" Type="http://schemas.openxmlformats.org/officeDocument/2006/relationships/hyperlink" Target="https://www.youtube.com/watch?v=E2Y-6sQjpH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ost.naver.com/viewer/postView.nhn?volumeNo=24627826&amp;memberNo=42458017" TargetMode="External"/><Relationship Id="rId11" Type="http://schemas.openxmlformats.org/officeDocument/2006/relationships/hyperlink" Target="https://dbr.donga.com/article/view/1303/article_no/9367" TargetMode="External"/><Relationship Id="rId5" Type="http://schemas.openxmlformats.org/officeDocument/2006/relationships/hyperlink" Target="https://gomcine.tistory.com/entry/&#47672;&#49888;&#47084;&#45789;-&#44277;&#48512;-&#49692;&#49436;-&#48143;-&#48169;&#48277;-&#44053;&#51032;-&#51221;&#47532;" TargetMode="External"/><Relationship Id="rId10" Type="http://schemas.openxmlformats.org/officeDocument/2006/relationships/hyperlink" Target="https://wikidocs.net/41841" TargetMode="External"/><Relationship Id="rId4" Type="http://schemas.openxmlformats.org/officeDocument/2006/relationships/hyperlink" Target="https://elicesupporters.gitbook.io/support/3/undefined-6/1-1" TargetMode="External"/><Relationship Id="rId9" Type="http://schemas.openxmlformats.org/officeDocument/2006/relationships/hyperlink" Target="https://github.com/modulabs/modu-awesome-list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ko.wikipedia.org/wiki/&#52880;&#44544;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reddit.com/r/Duklock/comments/bexm2x/if_the_titanic_sank_today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RMS_&#53440;&#51060;&#53440;&#45769;#/media/&#54028;&#51068;:Titanic_lifeboat.jpg" TargetMode="External"/><Relationship Id="rId2" Type="http://schemas.openxmlformats.org/officeDocument/2006/relationships/hyperlink" Target="https://ko.wikipedia.org/wiki/RMS_&#53440;&#51060;&#53440;&#45769;#/media/&#54028;&#51068;:Titanic-New_York_Herald_front_page.jpe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upload.wikimedia.org/wikipedia/commons/8/84/Titanic_cutaway_diagram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witter.com/weird_hist/status/912449385346281472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.wikipedia.org/wiki/Rules_of_Survival#/media/File:Rules_of_Survival_Google_Play_Logo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c/titanic/data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kaggle.com/datasets?search=titanic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C4BD5-4D5A-4BFE-9DA5-36C992413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AI / ML</a:t>
            </a:r>
            <a:br>
              <a:rPr lang="en-US" altLang="ko-KR" dirty="0">
                <a:latin typeface="CookieRun Black" panose="020B0600000101010101" pitchFamily="50" charset="-127"/>
                <a:ea typeface="CookieRun Black" panose="020B0600000101010101" pitchFamily="50" charset="-127"/>
              </a:rPr>
            </a:br>
            <a:r>
              <a:rPr lang="en-US" altLang="ko-KR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1</a:t>
            </a:r>
            <a:r>
              <a:rPr lang="en-US" altLang="ko-KR" baseline="30000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st</a:t>
            </a:r>
            <a:r>
              <a:rPr lang="en-US" altLang="ko-KR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 Step</a:t>
            </a:r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B7474E-DBDC-46C8-917E-93BB35E34B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Machine</a:t>
            </a:r>
            <a:r>
              <a:rPr lang="ko-KR" altLang="en-US" sz="3600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sz="3600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Learning</a:t>
            </a:r>
            <a:r>
              <a:rPr lang="ko-KR" altLang="en-US" sz="3600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맛보기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E0EEA-704A-4237-9C33-EEE18F06FA24}"/>
              </a:ext>
            </a:extLst>
          </p:cNvPr>
          <p:cNvSpPr txBox="1"/>
          <p:nvPr/>
        </p:nvSpPr>
        <p:spPr>
          <a:xfrm flipH="1">
            <a:off x="9915860" y="5580529"/>
            <a:ext cx="184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Soul 타이틀" panose="02030903000000000000" pitchFamily="18" charset="-127"/>
                <a:ea typeface="Soul 타이틀" panose="02030903000000000000" pitchFamily="18" charset="-127"/>
              </a:rPr>
              <a:t>2020.01.11</a:t>
            </a:r>
          </a:p>
          <a:p>
            <a:pPr algn="r"/>
            <a:r>
              <a:rPr lang="en-US" altLang="ko-KR" dirty="0">
                <a:latin typeface="Soul 타이틀" panose="02030903000000000000" pitchFamily="18" charset="-127"/>
                <a:ea typeface="Soul 타이틀" panose="02030903000000000000" pitchFamily="18" charset="-127"/>
              </a:rPr>
              <a:t>WHATWANT</a:t>
            </a:r>
            <a:endParaRPr lang="ko-KR" altLang="en-US" dirty="0">
              <a:latin typeface="Soul 타이틀" panose="02030903000000000000" pitchFamily="18" charset="-127"/>
              <a:ea typeface="Soul 타이틀" panose="0203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67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4102510" y="3044279"/>
            <a:ext cx="3986989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#3. </a:t>
            </a:r>
            <a:r>
              <a:rPr lang="ko-KR" altLang="en-US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362720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4336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Column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315182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https://www.kaggle.com/c/titanic/data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- 12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개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Column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값에 대해서 알아보자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7FA42E-F6A7-41AF-919F-E5E8A7DE9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84" y="3999730"/>
            <a:ext cx="11318033" cy="2039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7F32C2-2320-40CF-81A1-60720724A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59" y="1709214"/>
            <a:ext cx="5627846" cy="1702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B29A5D-47C5-497D-9D89-0FF0F926C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683" y="1676060"/>
            <a:ext cx="5627846" cy="1820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05B4C0-F20F-446A-BAF8-F055E474512A}"/>
              </a:ext>
            </a:extLst>
          </p:cNvPr>
          <p:cNvSpPr txBox="1"/>
          <p:nvPr/>
        </p:nvSpPr>
        <p:spPr>
          <a:xfrm>
            <a:off x="3406618" y="2073884"/>
            <a:ext cx="60431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생존 여부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C380F4-E2F6-49F6-ABBE-79F390C75469}"/>
              </a:ext>
            </a:extLst>
          </p:cNvPr>
          <p:cNvSpPr txBox="1"/>
          <p:nvPr/>
        </p:nvSpPr>
        <p:spPr>
          <a:xfrm>
            <a:off x="3423396" y="2297571"/>
            <a:ext cx="60431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티켓 클래스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679B7-CDC3-494A-8275-44A26E8C1971}"/>
              </a:ext>
            </a:extLst>
          </p:cNvPr>
          <p:cNvSpPr txBox="1"/>
          <p:nvPr/>
        </p:nvSpPr>
        <p:spPr>
          <a:xfrm>
            <a:off x="3389840" y="2553750"/>
            <a:ext cx="60431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성별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5B0D7-9A67-4CD0-9688-AEBD79514BD8}"/>
              </a:ext>
            </a:extLst>
          </p:cNvPr>
          <p:cNvSpPr txBox="1"/>
          <p:nvPr/>
        </p:nvSpPr>
        <p:spPr>
          <a:xfrm>
            <a:off x="3377735" y="2790879"/>
            <a:ext cx="60431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나이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D6D417-FF54-4BFA-8B73-25E4417A5B63}"/>
              </a:ext>
            </a:extLst>
          </p:cNvPr>
          <p:cNvSpPr txBox="1"/>
          <p:nvPr/>
        </p:nvSpPr>
        <p:spPr>
          <a:xfrm>
            <a:off x="2737151" y="3201635"/>
            <a:ext cx="172579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함께 탑승한 형제와 배우자 수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5CFA09-EFB1-4B0A-8EAF-07E37BAC2223}"/>
              </a:ext>
            </a:extLst>
          </p:cNvPr>
          <p:cNvSpPr txBox="1"/>
          <p:nvPr/>
        </p:nvSpPr>
        <p:spPr>
          <a:xfrm>
            <a:off x="8472427" y="2157880"/>
            <a:ext cx="155492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함께 탑승한 부모와 아이 수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54868B-B14B-403A-956B-74E22A10DE38}"/>
              </a:ext>
            </a:extLst>
          </p:cNvPr>
          <p:cNvSpPr txBox="1"/>
          <p:nvPr/>
        </p:nvSpPr>
        <p:spPr>
          <a:xfrm>
            <a:off x="9222493" y="2402818"/>
            <a:ext cx="5994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티켓 번호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D6BB29-0E71-4619-8F71-B73654AB11E7}"/>
              </a:ext>
            </a:extLst>
          </p:cNvPr>
          <p:cNvSpPr txBox="1"/>
          <p:nvPr/>
        </p:nvSpPr>
        <p:spPr>
          <a:xfrm>
            <a:off x="9235193" y="2631418"/>
            <a:ext cx="5994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티켓 요금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F069F5-8C8A-4543-BDA0-2C8A7979B91A}"/>
              </a:ext>
            </a:extLst>
          </p:cNvPr>
          <p:cNvSpPr txBox="1"/>
          <p:nvPr/>
        </p:nvSpPr>
        <p:spPr>
          <a:xfrm>
            <a:off x="9235193" y="2878319"/>
            <a:ext cx="5994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객실 번호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963B9D-4212-4903-9D73-A51A90096407}"/>
              </a:ext>
            </a:extLst>
          </p:cNvPr>
          <p:cNvSpPr txBox="1"/>
          <p:nvPr/>
        </p:nvSpPr>
        <p:spPr>
          <a:xfrm>
            <a:off x="9235193" y="3196360"/>
            <a:ext cx="5994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탑승 항구</a:t>
            </a:r>
            <a:endParaRPr lang="en-US" altLang="ko-KR" sz="12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EDAA8F-DA9F-4BDB-ADDD-3CDEE3C39F2E}"/>
              </a:ext>
            </a:extLst>
          </p:cNvPr>
          <p:cNvSpPr txBox="1"/>
          <p:nvPr/>
        </p:nvSpPr>
        <p:spPr>
          <a:xfrm>
            <a:off x="585117" y="3689238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캐글에서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아래와 같이 데이터의 대략적인 모습을 살펴볼 수 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9304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3984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Python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533511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※ 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테스트 환경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: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Ubuntu 18.04 LTS, Python3.6.9 (Ubuntu 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기본 패키지 활용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csv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파일 읽어서 간단하게 정보를 확인하는 코드는 아래와 같다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98F678-8FFE-46E8-8DB9-DB6188B20FBE}"/>
              </a:ext>
            </a:extLst>
          </p:cNvPr>
          <p:cNvSpPr/>
          <p:nvPr/>
        </p:nvSpPr>
        <p:spPr>
          <a:xfrm>
            <a:off x="400050" y="1819275"/>
            <a:ext cx="5676900" cy="427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#!/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/bin/env python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# -*- coding: utf8 -*-</a:t>
            </a:r>
          </a:p>
          <a:p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import pandas as pd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as np</a:t>
            </a:r>
          </a:p>
          <a:p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if __name__ == "__main__":</a:t>
            </a:r>
          </a:p>
          <a:p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train =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pd.read_csv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("train.csv")</a:t>
            </a:r>
          </a:p>
          <a:p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train.info()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D69BB8-5D89-4AB8-BF98-20356345AB8B}"/>
              </a:ext>
            </a:extLst>
          </p:cNvPr>
          <p:cNvSpPr/>
          <p:nvPr/>
        </p:nvSpPr>
        <p:spPr>
          <a:xfrm>
            <a:off x="6229350" y="1819275"/>
            <a:ext cx="5676900" cy="427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&lt;class '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pandas.core.frame.DataFrame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'&gt;</a:t>
            </a:r>
          </a:p>
          <a:p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RangeIndex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: 891 entries, 0 to 890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Data columns (total 12 columns):</a:t>
            </a:r>
          </a:p>
          <a:p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PassengerId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891 non-null int64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Survived       891 non-null int64</a:t>
            </a:r>
          </a:p>
          <a:p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Pclass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891 non-null int64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Name           891 non-null object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Sex            891 non-null object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Age            714 non-null float64</a:t>
            </a:r>
          </a:p>
          <a:p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SibSp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891 non-null int64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Parch          891 non-null int64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Ticket         891 non-null object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Fare           891 non-null float64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Cabin          204 non-null object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Embarked       889 non-null object</a:t>
            </a:r>
          </a:p>
          <a:p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dtypes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: float64(2), int64(5), object(5)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memory usage: 83.6+ KB</a:t>
            </a:r>
          </a:p>
        </p:txBody>
      </p:sp>
    </p:spTree>
    <p:extLst>
      <p:ext uri="{BB962C8B-B14F-4D97-AF65-F5344CB8AC3E}">
        <p14:creationId xmlns:p14="http://schemas.microsoft.com/office/powerpoint/2010/main" val="3581761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45784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Dataset</a:t>
            </a:r>
            <a:r>
              <a:rPr lang="ko-KR" altLang="en-US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 </a:t>
            </a:r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Check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2633725-01A8-43EB-9E70-E5DC273AFE64}"/>
              </a:ext>
            </a:extLst>
          </p:cNvPr>
          <p:cNvSpPr/>
          <p:nvPr/>
        </p:nvSpPr>
        <p:spPr>
          <a:xfrm>
            <a:off x="1597404" y="2357306"/>
            <a:ext cx="2197915" cy="1071694"/>
          </a:xfrm>
          <a:prstGeom prst="roundRect">
            <a:avLst>
              <a:gd name="adj" fmla="val 805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Null Data Check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1E4914E-0CF0-4AAA-899D-B9D6113515D8}"/>
              </a:ext>
            </a:extLst>
          </p:cNvPr>
          <p:cNvSpPr/>
          <p:nvPr/>
        </p:nvSpPr>
        <p:spPr>
          <a:xfrm>
            <a:off x="4316835" y="2357306"/>
            <a:ext cx="2197915" cy="1071694"/>
          </a:xfrm>
          <a:prstGeom prst="roundRect">
            <a:avLst>
              <a:gd name="adj" fmla="val 805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Target label Check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DC88DC0-E18B-43F6-8D5D-55775639C583}"/>
              </a:ext>
            </a:extLst>
          </p:cNvPr>
          <p:cNvSpPr/>
          <p:nvPr/>
        </p:nvSpPr>
        <p:spPr>
          <a:xfrm>
            <a:off x="7036266" y="2357306"/>
            <a:ext cx="2197915" cy="1071694"/>
          </a:xfrm>
          <a:prstGeom prst="roundRect">
            <a:avLst>
              <a:gd name="adj" fmla="val 805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Target label Check</a:t>
            </a:r>
          </a:p>
        </p:txBody>
      </p:sp>
    </p:spTree>
    <p:extLst>
      <p:ext uri="{BB962C8B-B14F-4D97-AF65-F5344CB8AC3E}">
        <p14:creationId xmlns:p14="http://schemas.microsoft.com/office/powerpoint/2010/main" val="3526405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1908716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3663228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2674864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2469797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656586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3707397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4432727" y="3044279"/>
            <a:ext cx="3326552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#1. </a:t>
            </a:r>
            <a:r>
              <a:rPr lang="ko-KR" altLang="en-US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3490642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883101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3192819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3842408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462819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https://marutitech.com/businesses-reinforcement-learning/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///</a:t>
            </a:r>
          </a:p>
        </p:txBody>
      </p:sp>
    </p:spTree>
    <p:extLst>
      <p:ext uri="{BB962C8B-B14F-4D97-AF65-F5344CB8AC3E}">
        <p14:creationId xmlns:p14="http://schemas.microsoft.com/office/powerpoint/2010/main" val="891534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딥러닝을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이용한 자연어 처리 실습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2"/>
              </a:rPr>
              <a:t>https://wikidocs.net/21698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63ECF-214C-41A0-9813-BBC72A2FF28A}"/>
              </a:ext>
            </a:extLst>
          </p:cNvPr>
          <p:cNvSpPr txBox="1"/>
          <p:nvPr/>
        </p:nvSpPr>
        <p:spPr>
          <a:xfrm>
            <a:off x="585117" y="2413943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3"/>
              </a:rPr>
              <a:t>https://leechamin.tistory.com/26?category=827902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B98A-C772-4671-B975-CAB546D31B9A}"/>
              </a:ext>
            </a:extLst>
          </p:cNvPr>
          <p:cNvSpPr txBox="1"/>
          <p:nvPr/>
        </p:nvSpPr>
        <p:spPr>
          <a:xfrm>
            <a:off x="585117" y="1693887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딥러닝 링크 모음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4"/>
              </a:rPr>
              <a:t>http://solarisailab.com/deep-learning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DDCC45-4140-42F7-81CD-17383707CC0D}"/>
              </a:ext>
            </a:extLst>
          </p:cNvPr>
          <p:cNvSpPr txBox="1"/>
          <p:nvPr/>
        </p:nvSpPr>
        <p:spPr>
          <a:xfrm>
            <a:off x="585117" y="2827800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5"/>
              </a:rPr>
              <a:t>https://subinium.github.io/kaggle-tutorial/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2C83C8-BFED-4873-BE1E-2687E0EC99E3}"/>
              </a:ext>
            </a:extLst>
          </p:cNvPr>
          <p:cNvSpPr txBox="1"/>
          <p:nvPr/>
        </p:nvSpPr>
        <p:spPr>
          <a:xfrm>
            <a:off x="585117" y="327381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Kaggle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Korea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6"/>
              </a:rPr>
              <a:t>https://kaggle-kr.tistory.com/32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EF5545-77D2-44DF-98C3-607E6CCE36CE}"/>
              </a:ext>
            </a:extLst>
          </p:cNvPr>
          <p:cNvSpPr txBox="1"/>
          <p:nvPr/>
        </p:nvSpPr>
        <p:spPr>
          <a:xfrm>
            <a:off x="585117" y="3710856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7"/>
              </a:rPr>
              <a:t>https://ggodong.tistory.com/2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B0522-4FE4-474B-8C17-6F10C067D50F}"/>
              </a:ext>
            </a:extLst>
          </p:cNvPr>
          <p:cNvSpPr txBox="1"/>
          <p:nvPr/>
        </p:nvSpPr>
        <p:spPr>
          <a:xfrm>
            <a:off x="585117" y="4116697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8"/>
              </a:rPr>
              <a:t>https://cyc1am3n.github.io/2018/10/09/my-first-kaggle-competition_titanic.html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9062AB-C338-42F0-96E6-D72533A426F2}"/>
              </a:ext>
            </a:extLst>
          </p:cNvPr>
          <p:cNvSpPr txBox="1"/>
          <p:nvPr/>
        </p:nvSpPr>
        <p:spPr>
          <a:xfrm>
            <a:off x="585117" y="4522538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9"/>
              </a:rPr>
              <a:t>https://titanic-survivor.herokuapp.com/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CDC1C0-6EED-4105-9F17-81B4AAE184A6}"/>
              </a:ext>
            </a:extLst>
          </p:cNvPr>
          <p:cNvSpPr txBox="1"/>
          <p:nvPr/>
        </p:nvSpPr>
        <p:spPr>
          <a:xfrm>
            <a:off x="585117" y="4928379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10"/>
              </a:rPr>
              <a:t>http://hero4earth.com/blog/projects/2018/01/09/Titanic_Prediction_project/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EFE98-8BA5-46D2-8517-36CF1BC4A117}"/>
              </a:ext>
            </a:extLst>
          </p:cNvPr>
          <p:cNvSpPr txBox="1"/>
          <p:nvPr/>
        </p:nvSpPr>
        <p:spPr>
          <a:xfrm>
            <a:off x="585117" y="5297711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11"/>
              </a:rPr>
              <a:t>https://writeren.tistory.com/68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89311C-85D8-42BE-8AE8-32C001AD7EBB}"/>
              </a:ext>
            </a:extLst>
          </p:cNvPr>
          <p:cNvSpPr txBox="1"/>
          <p:nvPr/>
        </p:nvSpPr>
        <p:spPr>
          <a:xfrm>
            <a:off x="585117" y="5667043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타이타닉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12"/>
              </a:rPr>
              <a:t>https://book.coalastudy.com/data-science-lv1/week1/stage3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25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깃북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만들기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2"/>
              </a:rPr>
              <a:t>https://blog.chulgil.me/how-to-make-blog-using-github-5/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63ECF-214C-41A0-9813-BBC72A2FF28A}"/>
              </a:ext>
            </a:extLst>
          </p:cNvPr>
          <p:cNvSpPr txBox="1"/>
          <p:nvPr/>
        </p:nvSpPr>
        <p:spPr>
          <a:xfrm>
            <a:off x="585117" y="3219287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개발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vlog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3"/>
              </a:rPr>
              <a:t>https://dataitgirls2.github.io/tutorial/Tutorial_180705_PythonReview_Lamda.html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D0E97-19EB-492E-AA0F-C1C53D9C6FF2}"/>
              </a:ext>
            </a:extLst>
          </p:cNvPr>
          <p:cNvSpPr txBox="1"/>
          <p:nvPr/>
        </p:nvSpPr>
        <p:spPr>
          <a:xfrm>
            <a:off x="585117" y="3707247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팀스터디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4"/>
              </a:rPr>
              <a:t>https://elicesupporters.gitbook.io/support/3/undefined-6/1-1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45719-9AD7-4F2F-B87A-325ED943F875}"/>
              </a:ext>
            </a:extLst>
          </p:cNvPr>
          <p:cNvSpPr txBox="1"/>
          <p:nvPr/>
        </p:nvSpPr>
        <p:spPr>
          <a:xfrm>
            <a:off x="585117" y="4206386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공부순서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5"/>
              </a:rPr>
              <a:t>https://gomcine.tistory.com/entry/</a:t>
            </a:r>
            <a:r>
              <a:rPr lang="ko-KR" altLang="en-US" dirty="0" err="1">
                <a:hlinkClick r:id="rId5"/>
              </a:rPr>
              <a:t>머신러닝</a:t>
            </a:r>
            <a:r>
              <a:rPr lang="en-US" altLang="ko-KR" dirty="0">
                <a:hlinkClick r:id="rId5"/>
              </a:rPr>
              <a:t>-</a:t>
            </a:r>
            <a:r>
              <a:rPr lang="ko-KR" altLang="en-US" dirty="0">
                <a:hlinkClick r:id="rId5"/>
              </a:rPr>
              <a:t>공부</a:t>
            </a:r>
            <a:r>
              <a:rPr lang="en-US" altLang="ko-KR" dirty="0">
                <a:hlinkClick r:id="rId5"/>
              </a:rPr>
              <a:t>-</a:t>
            </a:r>
            <a:r>
              <a:rPr lang="ko-KR" altLang="en-US" dirty="0">
                <a:hlinkClick r:id="rId5"/>
              </a:rPr>
              <a:t>순서</a:t>
            </a:r>
            <a:r>
              <a:rPr lang="en-US" altLang="ko-KR" dirty="0">
                <a:hlinkClick r:id="rId5"/>
              </a:rPr>
              <a:t>-</a:t>
            </a:r>
            <a:r>
              <a:rPr lang="ko-KR" altLang="en-US" dirty="0">
                <a:hlinkClick r:id="rId5"/>
              </a:rPr>
              <a:t>및</a:t>
            </a:r>
            <a:r>
              <a:rPr lang="en-US" altLang="ko-KR" dirty="0">
                <a:hlinkClick r:id="rId5"/>
              </a:rPr>
              <a:t>-</a:t>
            </a:r>
            <a:r>
              <a:rPr lang="ko-KR" altLang="en-US" dirty="0">
                <a:hlinkClick r:id="rId5"/>
              </a:rPr>
              <a:t>방법</a:t>
            </a:r>
            <a:r>
              <a:rPr lang="en-US" altLang="ko-KR" dirty="0">
                <a:hlinkClick r:id="rId5"/>
              </a:rPr>
              <a:t>-</a:t>
            </a:r>
            <a:r>
              <a:rPr lang="ko-KR" altLang="en-US" dirty="0">
                <a:hlinkClick r:id="rId5"/>
              </a:rPr>
              <a:t>강의</a:t>
            </a:r>
            <a:r>
              <a:rPr lang="en-US" altLang="ko-KR" dirty="0">
                <a:hlinkClick r:id="rId5"/>
              </a:rPr>
              <a:t>-</a:t>
            </a:r>
            <a:r>
              <a:rPr lang="ko-KR" altLang="en-US" dirty="0">
                <a:hlinkClick r:id="rId5"/>
              </a:rPr>
              <a:t>정리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376A4-A9AF-475E-ABA1-5C93F992F822}"/>
              </a:ext>
            </a:extLst>
          </p:cNvPr>
          <p:cNvSpPr txBox="1"/>
          <p:nvPr/>
        </p:nvSpPr>
        <p:spPr>
          <a:xfrm>
            <a:off x="585117" y="1767075"/>
            <a:ext cx="1112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깃북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만들기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6"/>
              </a:rPr>
              <a:t>https://post.naver.com/viewer/postView.nhn?volumeNo=24627826&amp;memberNo=42458017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C0C12-E79A-4357-8892-690D2FAFE7BD}"/>
              </a:ext>
            </a:extLst>
          </p:cNvPr>
          <p:cNvSpPr txBox="1"/>
          <p:nvPr/>
        </p:nvSpPr>
        <p:spPr>
          <a:xfrm>
            <a:off x="585117" y="2212175"/>
            <a:ext cx="1112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깃북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만들기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7"/>
              </a:rPr>
              <a:t>https://mainia.tistory.com/5842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8BFADC-4459-404F-A477-24601DC35D05}"/>
              </a:ext>
            </a:extLst>
          </p:cNvPr>
          <p:cNvSpPr txBox="1"/>
          <p:nvPr/>
        </p:nvSpPr>
        <p:spPr>
          <a:xfrm>
            <a:off x="585117" y="2644763"/>
            <a:ext cx="1112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깃북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만들기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7"/>
              </a:rPr>
              <a:t>https://mainia.tistory.com/5842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92DF2-1272-4797-9298-08DB96341B4D}"/>
              </a:ext>
            </a:extLst>
          </p:cNvPr>
          <p:cNvSpPr txBox="1"/>
          <p:nvPr/>
        </p:nvSpPr>
        <p:spPr>
          <a:xfrm>
            <a:off x="585117" y="4639371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역사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8"/>
              </a:rPr>
              <a:t>https://bioinfo0421.tistory.com/217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79DA3F-D78D-462C-BC97-76DAF2719F45}"/>
              </a:ext>
            </a:extLst>
          </p:cNvPr>
          <p:cNvSpPr txBox="1"/>
          <p:nvPr/>
        </p:nvSpPr>
        <p:spPr>
          <a:xfrm>
            <a:off x="585117" y="6257934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모두의 연구소 자료 모음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9"/>
              </a:rPr>
              <a:t>https://github.com/modulabs/modu-awesome-lists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6647AC-8846-4759-BA93-5EEE95968B96}"/>
              </a:ext>
            </a:extLst>
          </p:cNvPr>
          <p:cNvSpPr txBox="1"/>
          <p:nvPr/>
        </p:nvSpPr>
        <p:spPr>
          <a:xfrm>
            <a:off x="585117" y="4973854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토닥토닥 파이썬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10"/>
              </a:rPr>
              <a:t>https://wikidocs.net/41841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F13CD0-2ED3-4223-9693-597A6E66B941}"/>
              </a:ext>
            </a:extLst>
          </p:cNvPr>
          <p:cNvSpPr txBox="1"/>
          <p:nvPr/>
        </p:nvSpPr>
        <p:spPr>
          <a:xfrm>
            <a:off x="585117" y="5343186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딥러닝 이후 데이터 중요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11"/>
              </a:rPr>
              <a:t>https://dbr.donga.com/article/view/1303/article_no/9367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872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///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초등 수업에도 인공지능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...'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선생님은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AI' [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목포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MBC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뉴스데스크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]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2"/>
              </a:rPr>
              <a:t>https://www.youtube.com/watch?v=E2Y-6sQjpH8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63ECF-214C-41A0-9813-BBC72A2FF28A}"/>
              </a:ext>
            </a:extLst>
          </p:cNvPr>
          <p:cNvSpPr txBox="1"/>
          <p:nvPr/>
        </p:nvSpPr>
        <p:spPr>
          <a:xfrm>
            <a:off x="585117" y="3219287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개발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vlog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3"/>
              </a:rPr>
              <a:t>https://dataitgirls2.github.io/tutorial/Tutorial_180705_PythonReview_Lamda.html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D0E97-19EB-492E-AA0F-C1C53D9C6FF2}"/>
              </a:ext>
            </a:extLst>
          </p:cNvPr>
          <p:cNvSpPr txBox="1"/>
          <p:nvPr/>
        </p:nvSpPr>
        <p:spPr>
          <a:xfrm>
            <a:off x="585117" y="3707247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팀스터디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4"/>
              </a:rPr>
              <a:t>https://elicesupporters.gitbook.io/support/3/undefined-6/1-1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45719-9AD7-4F2F-B87A-325ED943F875}"/>
              </a:ext>
            </a:extLst>
          </p:cNvPr>
          <p:cNvSpPr txBox="1"/>
          <p:nvPr/>
        </p:nvSpPr>
        <p:spPr>
          <a:xfrm>
            <a:off x="585117" y="4206386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공부순서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5"/>
              </a:rPr>
              <a:t>https://gomcine.tistory.com/entry/</a:t>
            </a:r>
            <a:r>
              <a:rPr lang="ko-KR" altLang="en-US" dirty="0" err="1">
                <a:hlinkClick r:id="rId5"/>
              </a:rPr>
              <a:t>머신러닝</a:t>
            </a:r>
            <a:r>
              <a:rPr lang="en-US" altLang="ko-KR" dirty="0">
                <a:hlinkClick r:id="rId5"/>
              </a:rPr>
              <a:t>-</a:t>
            </a:r>
            <a:r>
              <a:rPr lang="ko-KR" altLang="en-US" dirty="0">
                <a:hlinkClick r:id="rId5"/>
              </a:rPr>
              <a:t>공부</a:t>
            </a:r>
            <a:r>
              <a:rPr lang="en-US" altLang="ko-KR" dirty="0">
                <a:hlinkClick r:id="rId5"/>
              </a:rPr>
              <a:t>-</a:t>
            </a:r>
            <a:r>
              <a:rPr lang="ko-KR" altLang="en-US" dirty="0">
                <a:hlinkClick r:id="rId5"/>
              </a:rPr>
              <a:t>순서</a:t>
            </a:r>
            <a:r>
              <a:rPr lang="en-US" altLang="ko-KR" dirty="0">
                <a:hlinkClick r:id="rId5"/>
              </a:rPr>
              <a:t>-</a:t>
            </a:r>
            <a:r>
              <a:rPr lang="ko-KR" altLang="en-US" dirty="0">
                <a:hlinkClick r:id="rId5"/>
              </a:rPr>
              <a:t>및</a:t>
            </a:r>
            <a:r>
              <a:rPr lang="en-US" altLang="ko-KR" dirty="0">
                <a:hlinkClick r:id="rId5"/>
              </a:rPr>
              <a:t>-</a:t>
            </a:r>
            <a:r>
              <a:rPr lang="ko-KR" altLang="en-US" dirty="0">
                <a:hlinkClick r:id="rId5"/>
              </a:rPr>
              <a:t>방법</a:t>
            </a:r>
            <a:r>
              <a:rPr lang="en-US" altLang="ko-KR" dirty="0">
                <a:hlinkClick r:id="rId5"/>
              </a:rPr>
              <a:t>-</a:t>
            </a:r>
            <a:r>
              <a:rPr lang="ko-KR" altLang="en-US" dirty="0">
                <a:hlinkClick r:id="rId5"/>
              </a:rPr>
              <a:t>강의</a:t>
            </a:r>
            <a:r>
              <a:rPr lang="en-US" altLang="ko-KR" dirty="0">
                <a:hlinkClick r:id="rId5"/>
              </a:rPr>
              <a:t>-</a:t>
            </a:r>
            <a:r>
              <a:rPr lang="ko-KR" altLang="en-US" dirty="0">
                <a:hlinkClick r:id="rId5"/>
              </a:rPr>
              <a:t>정리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376A4-A9AF-475E-ABA1-5C93F992F822}"/>
              </a:ext>
            </a:extLst>
          </p:cNvPr>
          <p:cNvSpPr txBox="1"/>
          <p:nvPr/>
        </p:nvSpPr>
        <p:spPr>
          <a:xfrm>
            <a:off x="585117" y="1767075"/>
            <a:ext cx="1112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깃북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만들기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6"/>
              </a:rPr>
              <a:t>https://post.naver.com/viewer/postView.nhn?volumeNo=24627826&amp;memberNo=42458017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C0C12-E79A-4357-8892-690D2FAFE7BD}"/>
              </a:ext>
            </a:extLst>
          </p:cNvPr>
          <p:cNvSpPr txBox="1"/>
          <p:nvPr/>
        </p:nvSpPr>
        <p:spPr>
          <a:xfrm>
            <a:off x="585117" y="2212175"/>
            <a:ext cx="1112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깃북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만들기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7"/>
              </a:rPr>
              <a:t>https://mainia.tistory.com/5842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8BFADC-4459-404F-A477-24601DC35D05}"/>
              </a:ext>
            </a:extLst>
          </p:cNvPr>
          <p:cNvSpPr txBox="1"/>
          <p:nvPr/>
        </p:nvSpPr>
        <p:spPr>
          <a:xfrm>
            <a:off x="585117" y="2644763"/>
            <a:ext cx="1112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깃북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만들기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7"/>
              </a:rPr>
              <a:t>https://mainia.tistory.com/5842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92DF2-1272-4797-9298-08DB96341B4D}"/>
              </a:ext>
            </a:extLst>
          </p:cNvPr>
          <p:cNvSpPr txBox="1"/>
          <p:nvPr/>
        </p:nvSpPr>
        <p:spPr>
          <a:xfrm>
            <a:off x="585117" y="4639371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역사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8"/>
              </a:rPr>
              <a:t>https://bioinfo0421.tistory.com/217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79DA3F-D78D-462C-BC97-76DAF2719F45}"/>
              </a:ext>
            </a:extLst>
          </p:cNvPr>
          <p:cNvSpPr txBox="1"/>
          <p:nvPr/>
        </p:nvSpPr>
        <p:spPr>
          <a:xfrm>
            <a:off x="585117" y="6257934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모두의 연구소 자료 모음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9"/>
              </a:rPr>
              <a:t>https://github.com/modulabs/modu-awesome-lists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6647AC-8846-4759-BA93-5EEE95968B96}"/>
              </a:ext>
            </a:extLst>
          </p:cNvPr>
          <p:cNvSpPr txBox="1"/>
          <p:nvPr/>
        </p:nvSpPr>
        <p:spPr>
          <a:xfrm>
            <a:off x="585117" y="4973854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토닥토닥 파이썬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머신러닝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10"/>
              </a:rPr>
              <a:t>https://wikidocs.net/41841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F13CD0-2ED3-4223-9693-597A6E66B941}"/>
              </a:ext>
            </a:extLst>
          </p:cNvPr>
          <p:cNvSpPr txBox="1"/>
          <p:nvPr/>
        </p:nvSpPr>
        <p:spPr>
          <a:xfrm>
            <a:off x="585117" y="5343186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딥러닝 이후 데이터 중요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(</a:t>
            </a:r>
            <a:r>
              <a:rPr lang="en-US" altLang="ko-KR" dirty="0">
                <a:hlinkClick r:id="rId11"/>
              </a:rPr>
              <a:t>https://dbr.donga.com/article/view/1303/article_no/9367</a:t>
            </a:r>
            <a:r>
              <a:rPr lang="en-US" altLang="ko-KR" dirty="0"/>
              <a:t>)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92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4741115" y="2705725"/>
            <a:ext cx="2709780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여기까지</a:t>
            </a:r>
            <a:endParaRPr lang="en-US" altLang="ko-KR" sz="4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00544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310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Kaggle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2744662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https://ko.wikipedia.org/wiki/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캐글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endParaRPr lang="en-US" altLang="ko-KR" sz="14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캐글은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2010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년 설립된 예측모델 및 분석 대회 플랫폼이다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기업 및 단체에서 데이터와 해결과제를 등록하면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데이터 과학자들이 이를 해결하는 모델을 개발하고 경쟁한다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2017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년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3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월 구글에 인수되었다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캐글은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기업 및 단체에서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Prize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를 걸고 데이터와 해결 과제를 등록하면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</a:t>
            </a:r>
          </a:p>
          <a:p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누구나 참여하여 주어진 과제를 해결하기 위해 모델을 개발하고 서로 경쟁하게 되는 시스템이다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06DDFE-2F17-46A8-A224-508F72001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349" y="3273833"/>
            <a:ext cx="5870959" cy="3295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3562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7882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RMS Titanic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622317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https://www.reddit.com/r/Duklock/comments/bexm2x/if_the_titanic_sank_today/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if the titanic sank today…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2AA9F9-208E-4B0B-B655-FB995267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384" y="1972185"/>
            <a:ext cx="6223233" cy="41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12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4977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Sinking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7548861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https://ko.wikipedia.org/wiki/RMS_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타이타닉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#/media/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파일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:Titanic-New_York_Herald_front_page.jpeg</a:t>
            </a:r>
            <a:endParaRPr lang="en-US" altLang="ko-KR" sz="14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- 1912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년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4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월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14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일 밤 침몰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총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2224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명 中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710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명 구조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, 1514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명 사망</a:t>
            </a:r>
            <a:endParaRPr lang="en-US" altLang="ko-KR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A3619-2951-484F-8C1B-68BFEC8D099A}"/>
              </a:ext>
            </a:extLst>
          </p:cNvPr>
          <p:cNvSpPr txBox="1"/>
          <p:nvPr/>
        </p:nvSpPr>
        <p:spPr>
          <a:xfrm>
            <a:off x="225910" y="6038542"/>
            <a:ext cx="5811206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https://ko.wikipedia.org/wiki/RMS_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타이타닉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#/media/</a:t>
            </a:r>
            <a:r>
              <a:rPr lang="ko-KR" altLang="en-US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파일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3"/>
              </a:rPr>
              <a:t>:Titanic_lifeboat.jpg</a:t>
            </a:r>
            <a:endParaRPr lang="en-US" altLang="ko-KR" sz="1400" dirty="0">
              <a:latin typeface="런닝맨 전소민체" panose="02000503000000020003" pitchFamily="2" charset="-127"/>
              <a:ea typeface="런닝맨 전소민체" panose="02000503000000020003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FDEF34-7168-49F8-8CF0-B037C1DBE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083" y="292329"/>
            <a:ext cx="4377412" cy="60281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586CC8-5A80-47AF-87E1-453F7F773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59" y="1807854"/>
            <a:ext cx="5799483" cy="395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9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38382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Information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6455613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https://upload.wikimedia.org/wikipedia/commons/8/84/Titanic_cutaway_diagram.png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탑승자 및 배에 대한 다양한 정보를 얻을 수 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E56E69-A4F9-4396-8C99-27B54CFA5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43" y="1718021"/>
            <a:ext cx="5973344" cy="42350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66299C-51B7-44E5-B194-D8A6AB218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441" y="218112"/>
            <a:ext cx="4241316" cy="6321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6A3619-2951-484F-8C1B-68BFEC8D099A}"/>
              </a:ext>
            </a:extLst>
          </p:cNvPr>
          <p:cNvSpPr txBox="1"/>
          <p:nvPr/>
        </p:nvSpPr>
        <p:spPr>
          <a:xfrm>
            <a:off x="225910" y="6038542"/>
            <a:ext cx="4777270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5"/>
              </a:rPr>
              <a:t>https://twitter.com/weird_hist/status/912449385346281472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7767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704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Problem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7720383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https://en.wikipedia.org/wiki/Rules_of_Survival#/media/File:Rules_of_Survival_Google_Play_Logo.png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Predict survival on the Titanic and get familiar with ML basics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B456AB-EF34-43EE-8E17-792AE7384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50" y="2015972"/>
            <a:ext cx="6118788" cy="3854567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27C4543-0B93-43EA-98ED-0015605123CA}"/>
              </a:ext>
            </a:extLst>
          </p:cNvPr>
          <p:cNvSpPr/>
          <p:nvPr/>
        </p:nvSpPr>
        <p:spPr>
          <a:xfrm>
            <a:off x="6719581" y="3339247"/>
            <a:ext cx="620786" cy="120801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F0FBDF-4585-4873-AC05-C86CFC97D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003" y="2895504"/>
            <a:ext cx="4305300" cy="2095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701D05-4D7F-4FC0-9FAE-5000AF14C6C8}"/>
              </a:ext>
            </a:extLst>
          </p:cNvPr>
          <p:cNvSpPr txBox="1"/>
          <p:nvPr/>
        </p:nvSpPr>
        <p:spPr>
          <a:xfrm>
            <a:off x="225910" y="6010555"/>
            <a:ext cx="315182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5"/>
              </a:rPr>
              <a:t>https://www.kaggle.com/c/titanic/data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3962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DC11-ACD9-4067-B835-885463D58E00}"/>
              </a:ext>
            </a:extLst>
          </p:cNvPr>
          <p:cNvSpPr txBox="1"/>
          <p:nvPr/>
        </p:nvSpPr>
        <p:spPr>
          <a:xfrm>
            <a:off x="4080068" y="3044279"/>
            <a:ext cx="4031874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#2. </a:t>
            </a:r>
            <a:r>
              <a:rPr lang="ko-KR" altLang="en-US" sz="4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데이터 확보</a:t>
            </a:r>
          </a:p>
        </p:txBody>
      </p:sp>
    </p:spTree>
    <p:extLst>
      <p:ext uri="{BB962C8B-B14F-4D97-AF65-F5344CB8AC3E}">
        <p14:creationId xmlns:p14="http://schemas.microsoft.com/office/powerpoint/2010/main" val="1624128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FA3ACA-EE20-4415-B575-FE0A096869EF}"/>
              </a:ext>
            </a:extLst>
          </p:cNvPr>
          <p:cNvSpPr txBox="1"/>
          <p:nvPr/>
        </p:nvSpPr>
        <p:spPr>
          <a:xfrm>
            <a:off x="225910" y="355002"/>
            <a:ext cx="2892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Soul 스케치" panose="02030903000000000000" pitchFamily="18" charset="-127"/>
                <a:ea typeface="Soul 스케치" panose="02030903000000000000" pitchFamily="18" charset="-127"/>
              </a:rPr>
              <a:t>Datasets</a:t>
            </a:r>
            <a:endParaRPr lang="ko-KR" altLang="en-US" sz="4400" dirty="0">
              <a:latin typeface="Soul 스케치" panose="02030903000000000000" pitchFamily="18" charset="-127"/>
              <a:ea typeface="Soul 스케치" panose="020309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A907E-E8EA-4E65-8639-C09E93C43A09}"/>
              </a:ext>
            </a:extLst>
          </p:cNvPr>
          <p:cNvSpPr txBox="1"/>
          <p:nvPr/>
        </p:nvSpPr>
        <p:spPr>
          <a:xfrm>
            <a:off x="225910" y="6318332"/>
            <a:ext cx="3861955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  <a:hlinkClick r:id="rId2"/>
              </a:rPr>
              <a:t>https://www.kaggle.com/datasets?search=titanic</a:t>
            </a:r>
            <a:r>
              <a:rPr lang="en-US" altLang="ko-KR" sz="1400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BE44-3E95-46F2-B6AC-B580620D0119}"/>
              </a:ext>
            </a:extLst>
          </p:cNvPr>
          <p:cNvSpPr txBox="1"/>
          <p:nvPr/>
        </p:nvSpPr>
        <p:spPr>
          <a:xfrm>
            <a:off x="585117" y="1321975"/>
            <a:ext cx="1073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- </a:t>
            </a:r>
            <a:r>
              <a:rPr lang="ko-KR" altLang="en-US" dirty="0" err="1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캐글에서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제공해주는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Datasets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를 활용해보자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2FE62B-8570-426B-913A-738634D4A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3" y="1881183"/>
            <a:ext cx="5739517" cy="32347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D060EB-81DB-4807-8A2F-A3DFC7C1C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221" y="4253431"/>
            <a:ext cx="7815296" cy="19141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9DFBF37-61C8-4DB5-A199-67C066AEF7D3}"/>
              </a:ext>
            </a:extLst>
          </p:cNvPr>
          <p:cNvSpPr/>
          <p:nvPr/>
        </p:nvSpPr>
        <p:spPr>
          <a:xfrm>
            <a:off x="4749282" y="5561043"/>
            <a:ext cx="2015412" cy="4665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AAA9F-6F00-422F-BF37-430642CB743F}"/>
              </a:ext>
            </a:extLst>
          </p:cNvPr>
          <p:cNvSpPr txBox="1"/>
          <p:nvPr/>
        </p:nvSpPr>
        <p:spPr>
          <a:xfrm>
            <a:off x="6279901" y="2789077"/>
            <a:ext cx="4627585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·train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/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test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용도로 구분하여 다운로드 받을 수 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·Survived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컬럼이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train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데이터에 포함되어 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  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→ 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Supervised Learning </a:t>
            </a:r>
            <a:r>
              <a:rPr lang="ko-KR" altLang="en-US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분류에 속함을 알 수 있다</a:t>
            </a:r>
            <a:r>
              <a:rPr lang="en-US" altLang="ko-KR" dirty="0">
                <a:latin typeface="런닝맨 전소민체" panose="02000503000000020003" pitchFamily="2" charset="-127"/>
                <a:ea typeface="런닝맨 전소민체" panose="02000503000000020003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0656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4032</TotalTime>
  <Words>1313</Words>
  <Application>Microsoft Office PowerPoint</Application>
  <PresentationFormat>와이드스크린</PresentationFormat>
  <Paragraphs>156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Arial</vt:lpstr>
      <vt:lpstr>Soul 타이틀</vt:lpstr>
      <vt:lpstr>Soul 스케치</vt:lpstr>
      <vt:lpstr>CookieRun Bold</vt:lpstr>
      <vt:lpstr>맑은 고딕</vt:lpstr>
      <vt:lpstr>CookieRun Black</vt:lpstr>
      <vt:lpstr>D2Coding</vt:lpstr>
      <vt:lpstr>런닝맨 전소민체</vt:lpstr>
      <vt:lpstr>Office 테마</vt:lpstr>
      <vt:lpstr>AI / ML 1st Step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yw419</dc:creator>
  <cp:lastModifiedBy>재규 박</cp:lastModifiedBy>
  <cp:revision>121</cp:revision>
  <dcterms:created xsi:type="dcterms:W3CDTF">2019-11-16T09:30:13Z</dcterms:created>
  <dcterms:modified xsi:type="dcterms:W3CDTF">2020-01-12T13:03:41Z</dcterms:modified>
</cp:coreProperties>
</file>